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6" r:id="rId4"/>
    <p:sldId id="257" r:id="rId5"/>
    <p:sldId id="267" r:id="rId6"/>
    <p:sldId id="258" r:id="rId7"/>
    <p:sldId id="259" r:id="rId8"/>
    <p:sldId id="268" r:id="rId9"/>
    <p:sldId id="260" r:id="rId10"/>
    <p:sldId id="262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5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87FB3-A6CE-E900-CACE-14A5F2366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A2F3C5-AAC0-8E48-E6D1-03B05A48B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D68253-EDF6-FDE1-FA4E-1035A94C1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5EF2C2-60DE-467E-21DE-F998DA55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10E945-9294-C3FA-97AA-C468527F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3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8186E-2F5A-8052-BEA2-ACCC0939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EE136D-BF98-B991-1DDB-2942FDA0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44199-7D28-774F-46B1-E5F76F2F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1454F-735C-7B4E-F6F7-42AE0F14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BCF93-D7B0-BC22-B901-639A033A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58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2A1C30-0897-F593-7AEB-D4136A5D7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38D54E-13B5-B147-1AB4-8A880C1E5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A45DB-9290-E7B8-18FF-4B139E57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6C832-48D6-8536-1C7D-006DB0DF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91242-28EE-4D2D-FCDC-D9641C90E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30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070669-8B10-B74D-CFC5-9783CEA6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ECED6A-E13F-4E25-1DE9-A2624B3B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38AB2-03F5-E271-6515-41D600FA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5FABD-205D-B6E2-0EB2-4E4B76247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D6D00C-2CB7-A0BD-C169-A49A614C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7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29225-D91B-DD29-82D1-92FB745A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DAF641-03DD-FFFA-7A8C-4E937C1B2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CFC9CA-B5E4-933B-EC6A-BCBE39945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3A6F41-DEC0-3F24-A1B6-2AEBF2CDA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016E0F-8F39-DE05-0786-2146F782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3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45D86-A67E-9C2A-B5A9-0A47616D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F0FF7-72AE-EBA8-9420-E9CF359C9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D4E0E6-FAE4-D2DD-3916-1920BB647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D395BE-A834-31B7-BAB9-D999883E0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101D7C-D6C3-ED89-EF54-43653037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38696E0-8092-3FEC-153D-90D69B8E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4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182B2-E0B7-EFEA-B634-1D2FAD8C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3E7F58-8C2F-C335-2CA7-13D10F7C6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6B35E8-3047-9CED-A288-502EEA709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D0D712-7015-3030-075B-34E33FACA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5F20AA-5721-C350-3186-96623ACD8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9A0258-23BC-D8CD-67F0-F7A5D0091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677EE-45DF-75E2-0A8C-85402F2AA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004C01-5F8E-EEC9-32B8-A5D8C988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86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9C8F2-409B-BFB7-5426-05AC64FD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89AC8A-1138-8C72-8347-B5B06DFF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8CA479-ABBD-06B0-31C1-D63973C1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99E99B-90A6-EA86-E1FF-08F8275EA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8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D47768-F109-D999-C338-974224ABC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6C04E8-0AD0-435C-AB77-B590C4B9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A75B28-297D-7CE2-BA48-B1EBC529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66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3DA2D-43AE-0999-FF1D-6618E209F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646384-B480-C409-F0B0-0CA39417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E23F9D-373F-74D8-72D3-F89D83164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1A20B-D195-76D9-1A94-618B792F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7F48AA-DBF0-D17D-57C0-F6F26C26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1ED0B8-69AB-88DE-7739-2B32AA5D5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80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B3975A-D184-797D-B242-B3DB8DAC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EF2A9E-772E-060F-2A7F-86EAF1B1B9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D88E9E-ED9B-F047-D7DB-CB767479D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2E7A59-A9A7-81C1-39C9-4560556B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BD30C-87B3-A8C3-0418-6F4E496D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2252DB-27E0-1C54-FA79-402FA3841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34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75000"/>
              </a:schemeClr>
            </a:gs>
            <a:gs pos="27000">
              <a:schemeClr val="accent6">
                <a:lumMod val="60000"/>
                <a:lumOff val="40000"/>
              </a:schemeClr>
            </a:gs>
            <a:gs pos="65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DB632F-5816-0AB4-5562-867FB25E6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7C41D1-8B34-1DDB-A27F-0D2FAAB1F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803266-BF79-B850-2ED7-341B81C002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2589D2-39B4-4D9C-AFF3-4E51F97E5FFB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8C03A-05A4-C236-E0BF-FAD906A6D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96DA3-5EB5-F66B-2BB7-FC1BAD430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B81FC4-072B-47B1-A047-F576AE4CF9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88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55582C-D5C0-5536-42F7-E7C37C0C9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 anchor="ctr"/>
          <a:lstStyle/>
          <a:p>
            <a:r>
              <a:rPr lang="ko-KR" altLang="en-US" dirty="0" err="1">
                <a:solidFill>
                  <a:schemeClr val="bg1"/>
                </a:solidFill>
              </a:rPr>
              <a:t>바로인턴</a:t>
            </a:r>
            <a:r>
              <a:rPr lang="ko-KR" altLang="en-US" dirty="0">
                <a:solidFill>
                  <a:schemeClr val="bg1"/>
                </a:solidFill>
              </a:rPr>
              <a:t> 게임 기획 과제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업적 콘텐츠 기획서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F2DD4-88E1-CA11-C4E1-A62FFCF81E88}"/>
              </a:ext>
            </a:extLst>
          </p:cNvPr>
          <p:cNvSpPr txBox="1"/>
          <p:nvPr/>
        </p:nvSpPr>
        <p:spPr>
          <a:xfrm>
            <a:off x="9187069" y="6400800"/>
            <a:ext cx="2961861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2025_05_15 </a:t>
            </a:r>
            <a:r>
              <a:rPr lang="ko-KR" altLang="en-US" dirty="0" err="1">
                <a:solidFill>
                  <a:schemeClr val="bg1"/>
                </a:solidFill>
              </a:rPr>
              <a:t>최빈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DF6C189A-BFB4-DB00-3C58-43569FCE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09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00979-F21F-C47E-A081-C358DDC6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D452255-A09E-CD04-2309-69328AD7FAB3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B211B-7E0B-853E-AB50-82F3A18ACA14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3</a:t>
            </a:r>
            <a:r>
              <a:rPr lang="ko-KR" altLang="en-US" sz="2400" u="sng" dirty="0">
                <a:solidFill>
                  <a:schemeClr val="bg1"/>
                </a:solidFill>
              </a:rPr>
              <a:t> 종류별 업적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97BBA-3368-477A-D88E-723835BEFEC7}"/>
              </a:ext>
            </a:extLst>
          </p:cNvPr>
          <p:cNvSpPr txBox="1"/>
          <p:nvPr/>
        </p:nvSpPr>
        <p:spPr>
          <a:xfrm>
            <a:off x="453058" y="1282260"/>
            <a:ext cx="1128588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아이템 제작 업적 역시 아이템을 제작하는 업적으로서 종류별 아이템을 일정량 씩 제작할 경우 달성이 가능하며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레벨에 따른 </a:t>
            </a:r>
            <a:r>
              <a:rPr lang="ko-KR" altLang="en-US" sz="1600" dirty="0">
                <a:solidFill>
                  <a:srgbClr val="FF0000"/>
                </a:solidFill>
              </a:rPr>
              <a:t>보상 증가율은 </a:t>
            </a:r>
            <a:r>
              <a:rPr lang="en-US" altLang="ko-KR" sz="1600" dirty="0">
                <a:solidFill>
                  <a:srgbClr val="FF0000"/>
                </a:solidFill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</a:rPr>
              <a:t>씩 일정하게 증가</a:t>
            </a:r>
            <a:r>
              <a:rPr lang="ko-KR" altLang="en-US" sz="1600" dirty="0"/>
              <a:t>합니다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EEA406-1137-9E3C-7D8C-4B019D3FC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766" y="3040512"/>
            <a:ext cx="7498363" cy="2504661"/>
          </a:xfrm>
          <a:prstGeom prst="rect">
            <a:avLst/>
          </a:prstGeom>
        </p:spPr>
      </p:pic>
      <p:pic>
        <p:nvPicPr>
          <p:cNvPr id="4098" name="Picture 2" descr="아이템 뽑기 확률 공개? 게임업계 반발 “형평성 어긋나” &lt; 게임 &lt; 산업경제 &lt; 기사본문 - 소비자경제">
            <a:extLst>
              <a:ext uri="{FF2B5EF4-FFF2-40B4-BE49-F238E27FC236}">
                <a16:creationId xmlns:a16="http://schemas.microsoft.com/office/drawing/2014/main" id="{E7AAB603-DD5D-66D5-BE64-226031DA0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4" y="3193691"/>
            <a:ext cx="4040302" cy="219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41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5A9E9-7913-B446-78E8-38C178C6A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CF8CE6-0FE3-4477-9217-CFB08B357FA3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1F7B95-30E3-2517-84FB-F84D308A3908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3</a:t>
            </a:r>
            <a:r>
              <a:rPr lang="ko-KR" altLang="en-US" sz="2400" u="sng" dirty="0">
                <a:solidFill>
                  <a:schemeClr val="bg1"/>
                </a:solidFill>
              </a:rPr>
              <a:t> 종류별 업적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8C13D-59F0-4C5E-4032-F0C259DC3CB3}"/>
              </a:ext>
            </a:extLst>
          </p:cNvPr>
          <p:cNvSpPr txBox="1"/>
          <p:nvPr/>
        </p:nvSpPr>
        <p:spPr>
          <a:xfrm>
            <a:off x="453058" y="1282260"/>
            <a:ext cx="1128588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지역 해금 업적은 게임을 플레이 하며 처음으로 새로운 지역에 도달하여 월드 맵 에서 해금할 때마다 달성이 가능하며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레벨에 따른 </a:t>
            </a:r>
            <a:r>
              <a:rPr lang="ko-KR" altLang="en-US" sz="1600" dirty="0">
                <a:solidFill>
                  <a:srgbClr val="FF0000"/>
                </a:solidFill>
              </a:rPr>
              <a:t>보상 증가율은 </a:t>
            </a:r>
            <a:r>
              <a:rPr lang="en-US" altLang="ko-KR" sz="1600" dirty="0">
                <a:solidFill>
                  <a:srgbClr val="FF0000"/>
                </a:solidFill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</a:rPr>
              <a:t>씩 일정하게 증가</a:t>
            </a:r>
            <a:r>
              <a:rPr lang="ko-KR" altLang="en-US" sz="1600" dirty="0"/>
              <a:t>합니다</a:t>
            </a:r>
          </a:p>
        </p:txBody>
      </p:sp>
      <p:pic>
        <p:nvPicPr>
          <p:cNvPr id="5122" name="Picture 2" descr="찌라시 유출 46 오픈되는 신규 맵 지역 입니다">
            <a:extLst>
              <a:ext uri="{FF2B5EF4-FFF2-40B4-BE49-F238E27FC236}">
                <a16:creationId xmlns:a16="http://schemas.microsoft.com/office/drawing/2014/main" id="{9CCD5BBF-DF83-11B0-9471-3B96689B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25" y="2342734"/>
            <a:ext cx="6153573" cy="38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게임리소스, 아바타, 타일맵 작업, 도트디자인 제작 - 크몽">
            <a:extLst>
              <a:ext uri="{FF2B5EF4-FFF2-40B4-BE49-F238E27FC236}">
                <a16:creationId xmlns:a16="http://schemas.microsoft.com/office/drawing/2014/main" id="{ACBBD7C2-E8F4-9BBB-7E28-9BAB6E8F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12" y="2342734"/>
            <a:ext cx="3851413" cy="385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8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56C17-5329-0972-71D3-89954E879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17D5ADD-D433-8858-5D06-68ABBB8A0C5F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9153E2-3B9A-A159-76FC-0E8A98465E17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3</a:t>
            </a:r>
            <a:r>
              <a:rPr lang="ko-KR" altLang="en-US" sz="2400" u="sng" dirty="0">
                <a:solidFill>
                  <a:schemeClr val="bg1"/>
                </a:solidFill>
              </a:rPr>
              <a:t> 종류별 업적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042CD-201C-FEB5-3898-2DCFDB1A8D47}"/>
              </a:ext>
            </a:extLst>
          </p:cNvPr>
          <p:cNvSpPr txBox="1"/>
          <p:nvPr/>
        </p:nvSpPr>
        <p:spPr>
          <a:xfrm>
            <a:off x="453058" y="1282260"/>
            <a:ext cx="1128588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캐릭터 획득 업적은 확률형 캐릭터 뽑기를 할 경우 신규 캐릭터를 획득할 때 마다 달성이 가능하며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레벨에 따른 </a:t>
            </a:r>
            <a:r>
              <a:rPr lang="ko-KR" altLang="en-US" sz="1600" dirty="0">
                <a:solidFill>
                  <a:srgbClr val="FF0000"/>
                </a:solidFill>
              </a:rPr>
              <a:t>보상 증가율은 </a:t>
            </a:r>
            <a:r>
              <a:rPr lang="en-US" altLang="ko-KR" sz="1600" dirty="0">
                <a:solidFill>
                  <a:srgbClr val="FF0000"/>
                </a:solidFill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</a:rPr>
              <a:t>씩 일정하게 증가</a:t>
            </a:r>
            <a:r>
              <a:rPr lang="ko-KR" altLang="en-US" sz="1600" dirty="0"/>
              <a:t>합니다</a:t>
            </a:r>
          </a:p>
        </p:txBody>
      </p:sp>
      <p:pic>
        <p:nvPicPr>
          <p:cNvPr id="6146" name="Picture 2" descr="캐릭터 뽑기확률 올리고 보상언급없는거 실화냐?">
            <a:extLst>
              <a:ext uri="{FF2B5EF4-FFF2-40B4-BE49-F238E27FC236}">
                <a16:creationId xmlns:a16="http://schemas.microsoft.com/office/drawing/2014/main" id="{354FDD24-9104-151F-95CB-70088F07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18" y="2384964"/>
            <a:ext cx="4729129" cy="378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소녀전선 인형 제조식, 장비 제조식, 저격식, 확률, 시간 정리">
            <a:extLst>
              <a:ext uri="{FF2B5EF4-FFF2-40B4-BE49-F238E27FC236}">
                <a16:creationId xmlns:a16="http://schemas.microsoft.com/office/drawing/2014/main" id="{6A042739-8E50-9375-A6BE-EA70752E1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47" y="2379158"/>
            <a:ext cx="6755296" cy="379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67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0BE3-FEF3-32AC-EBA9-9A2F67C0B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2D20AF-091F-2F23-57AC-1A81137F8C23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1499D-6D86-7CFE-AD82-A2023EBE1582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3</a:t>
            </a:r>
            <a:r>
              <a:rPr lang="ko-KR" altLang="en-US" sz="2400" u="sng" dirty="0">
                <a:solidFill>
                  <a:schemeClr val="bg1"/>
                </a:solidFill>
              </a:rPr>
              <a:t> 종류별 업적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85216-A9C8-9EB0-23A9-6BA3AA61B803}"/>
              </a:ext>
            </a:extLst>
          </p:cNvPr>
          <p:cNvSpPr txBox="1"/>
          <p:nvPr/>
        </p:nvSpPr>
        <p:spPr>
          <a:xfrm>
            <a:off x="453058" y="962912"/>
            <a:ext cx="1128588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마지막으로 업적 시스템의 진행을 다룬 플로우 차트를 보여드리며 마치겠습니다</a:t>
            </a:r>
            <a:endParaRPr lang="en-US" altLang="ko-KR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A2B45B-6E62-A5A5-EA5D-FA9F1BE71241}"/>
              </a:ext>
            </a:extLst>
          </p:cNvPr>
          <p:cNvSpPr/>
          <p:nvPr/>
        </p:nvSpPr>
        <p:spPr>
          <a:xfrm>
            <a:off x="594277" y="1376936"/>
            <a:ext cx="11003446" cy="49443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흑백, 패턴, 대칭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543C0A-0B1A-3203-D1E7-2B729437A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5" y="1376936"/>
            <a:ext cx="6040569" cy="4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06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25E8-B4F9-67F4-16FF-85252044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E9D8EFB1-06DA-B771-178A-AF5840B6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B772B1-BD8A-21E0-4B36-1B4DC8D0D444}"/>
              </a:ext>
            </a:extLst>
          </p:cNvPr>
          <p:cNvSpPr txBox="1"/>
          <p:nvPr/>
        </p:nvSpPr>
        <p:spPr>
          <a:xfrm>
            <a:off x="2059885" y="1198799"/>
            <a:ext cx="8072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끝까지 </a:t>
            </a:r>
            <a:r>
              <a:rPr lang="ko-KR" altLang="en-US" sz="4000" dirty="0" err="1">
                <a:solidFill>
                  <a:schemeClr val="bg1"/>
                </a:solidFill>
              </a:rPr>
              <a:t>읽어주셔서</a:t>
            </a:r>
            <a:r>
              <a:rPr lang="ko-KR" altLang="en-US" sz="4000" dirty="0">
                <a:solidFill>
                  <a:schemeClr val="bg1"/>
                </a:solidFill>
              </a:rPr>
              <a:t> 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971540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C39E-729A-BB79-BFB3-E3B729D3E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90F28-03C1-947D-8366-6A5579601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01817" y="1"/>
            <a:ext cx="2988365" cy="665922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chemeClr val="bg1"/>
                </a:solidFill>
              </a:rPr>
              <a:t>목차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489819AB-83F0-1C71-ED55-B2C53BED9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1418D68-1E79-C2F3-3A8D-76EFCF8F6027}"/>
              </a:ext>
            </a:extLst>
          </p:cNvPr>
          <p:cNvSpPr/>
          <p:nvPr/>
        </p:nvSpPr>
        <p:spPr>
          <a:xfrm>
            <a:off x="2765561" y="974033"/>
            <a:ext cx="6660876" cy="5585793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28177-82E8-CBEC-6D84-480F39FD6353}"/>
              </a:ext>
            </a:extLst>
          </p:cNvPr>
          <p:cNvSpPr txBox="1"/>
          <p:nvPr/>
        </p:nvSpPr>
        <p:spPr>
          <a:xfrm>
            <a:off x="3268316" y="1983861"/>
            <a:ext cx="5655366" cy="2890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업적 시스템 이란</a:t>
            </a:r>
            <a:r>
              <a:rPr lang="en-US" altLang="ko-KR" sz="3200" dirty="0">
                <a:solidFill>
                  <a:schemeClr val="bg1"/>
                </a:solidFill>
              </a:rPr>
              <a:t>?</a:t>
            </a:r>
          </a:p>
          <a:p>
            <a:pPr marL="34290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업적 시스템 소개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종류별 업적 시스템</a:t>
            </a:r>
          </a:p>
        </p:txBody>
      </p:sp>
    </p:spTree>
    <p:extLst>
      <p:ext uri="{BB962C8B-B14F-4D97-AF65-F5344CB8AC3E}">
        <p14:creationId xmlns:p14="http://schemas.microsoft.com/office/powerpoint/2010/main" val="8391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0442E-1A2D-648E-E702-CD506CC1D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09DDCCE7-3000-2123-5197-362583BE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00B53-9C11-ECEF-ED24-4770A85C5370}"/>
              </a:ext>
            </a:extLst>
          </p:cNvPr>
          <p:cNvSpPr txBox="1"/>
          <p:nvPr/>
        </p:nvSpPr>
        <p:spPr>
          <a:xfrm>
            <a:off x="3710609" y="1178920"/>
            <a:ext cx="477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ko-KR" altLang="en-US" sz="4000" dirty="0">
                <a:solidFill>
                  <a:schemeClr val="bg1"/>
                </a:solidFill>
              </a:rPr>
              <a:t>업적 시스템 이란</a:t>
            </a:r>
            <a:r>
              <a:rPr lang="en-US" altLang="ko-KR" sz="4000" dirty="0">
                <a:solidFill>
                  <a:schemeClr val="bg1"/>
                </a:solidFill>
              </a:rPr>
              <a:t>?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70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5DBEB84-D497-F6FB-F63F-4A6D8C8C8D2C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781EE-018B-F54B-CE22-57EC15B4DA6B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1</a:t>
            </a:r>
            <a:r>
              <a:rPr lang="ko-KR" altLang="en-US" sz="2400" u="sng" dirty="0">
                <a:solidFill>
                  <a:schemeClr val="bg1"/>
                </a:solidFill>
              </a:rPr>
              <a:t> 업적 시스템 이란</a:t>
            </a:r>
            <a:r>
              <a:rPr lang="en-US" altLang="ko-KR" sz="2400" u="sng" dirty="0">
                <a:solidFill>
                  <a:schemeClr val="bg1"/>
                </a:solidFill>
              </a:rPr>
              <a:t>?</a:t>
            </a:r>
            <a:endParaRPr lang="ko-KR" altLang="en-US" sz="2400" u="sng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FFAB0-3673-BB21-0C94-8B5279C150F7}"/>
              </a:ext>
            </a:extLst>
          </p:cNvPr>
          <p:cNvSpPr txBox="1"/>
          <p:nvPr/>
        </p:nvSpPr>
        <p:spPr>
          <a:xfrm>
            <a:off x="453058" y="1262382"/>
            <a:ext cx="11285884" cy="4661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시스템 설명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내에서 게임 개발자가 게임 플레이어에게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게임 진행에 영향을 주지 않는 일정한 과제</a:t>
            </a:r>
            <a:r>
              <a:rPr lang="ko-KR" altLang="en-US" sz="1600" dirty="0"/>
              <a:t>를 제시 하는 시스템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설계 의도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게임 내 콘텐츠 소모 속도 조절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클리어 속도를 바탕으로 </a:t>
            </a:r>
            <a:r>
              <a:rPr lang="ko-KR" altLang="en-US" sz="1600" dirty="0">
                <a:solidFill>
                  <a:srgbClr val="FF0000"/>
                </a:solidFill>
              </a:rPr>
              <a:t>비정상적 플레이 감지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플레이어간 격차 파악 및 플레이어들의 전체적 플레이 수준 파악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플레이어 체감 요소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해결로 인한 보상 획득 및 게임 플레이 가이드의 역할을 해 줌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플레이어가 게임을 계속 플레이 하게 만드는 동기를 부여함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점수 및 클리어 업적 숫자에 따른 플레이어의 객관적</a:t>
            </a:r>
            <a:r>
              <a:rPr lang="en-US" altLang="ko-KR" sz="1600" dirty="0"/>
              <a:t>/</a:t>
            </a:r>
            <a:r>
              <a:rPr lang="ko-KR" altLang="en-US" sz="1600" dirty="0"/>
              <a:t>주관적 위치 파악 가능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217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D2F66-E0F4-6EE5-FB6D-C6582C83D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21AF62DA-B19A-5599-DB7D-CBEB8750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B339E-DA6D-B3DD-160D-76D14F19AF40}"/>
              </a:ext>
            </a:extLst>
          </p:cNvPr>
          <p:cNvSpPr txBox="1"/>
          <p:nvPr/>
        </p:nvSpPr>
        <p:spPr>
          <a:xfrm>
            <a:off x="3478696" y="1178920"/>
            <a:ext cx="5234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2"/>
            </a:pPr>
            <a:r>
              <a:rPr lang="ko-KR" altLang="en-US" sz="4000" dirty="0">
                <a:solidFill>
                  <a:schemeClr val="bg1"/>
                </a:solidFill>
              </a:rPr>
              <a:t>업적 시스템 소개</a:t>
            </a:r>
          </a:p>
        </p:txBody>
      </p:sp>
    </p:spTree>
    <p:extLst>
      <p:ext uri="{BB962C8B-B14F-4D97-AF65-F5344CB8AC3E}">
        <p14:creationId xmlns:p14="http://schemas.microsoft.com/office/powerpoint/2010/main" val="262443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0716-E2E2-76D5-F83F-BA2775A2D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F07BC08-367C-740D-442C-BB9950A8D57E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A3128-8B77-413B-283A-30E607AFF2AD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2</a:t>
            </a:r>
            <a:r>
              <a:rPr lang="ko-KR" altLang="en-US" sz="2400" u="sng" dirty="0">
                <a:solidFill>
                  <a:schemeClr val="bg1"/>
                </a:solidFill>
              </a:rPr>
              <a:t> 업적 시스템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BBD71E-20C7-6FD0-D621-DF535022057F}"/>
              </a:ext>
            </a:extLst>
          </p:cNvPr>
          <p:cNvSpPr txBox="1"/>
          <p:nvPr/>
        </p:nvSpPr>
        <p:spPr>
          <a:xfrm>
            <a:off x="453058" y="1282260"/>
            <a:ext cx="11285884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구상된 게임의 업적 콘텐츠에 포함되는 업적 종류는 </a:t>
            </a:r>
            <a:r>
              <a:rPr lang="en-US" altLang="ko-KR" sz="1600" dirty="0"/>
              <a:t>[ </a:t>
            </a:r>
            <a:r>
              <a:rPr lang="ko-KR" altLang="en-US" sz="1600" dirty="0"/>
              <a:t>몬스터</a:t>
            </a:r>
            <a:r>
              <a:rPr lang="en-US" altLang="ko-KR" sz="1600" dirty="0"/>
              <a:t>, </a:t>
            </a:r>
            <a:r>
              <a:rPr lang="ko-KR" altLang="en-US" sz="1600" dirty="0"/>
              <a:t>아이템</a:t>
            </a:r>
            <a:r>
              <a:rPr lang="en-US" altLang="ko-KR" sz="1600" dirty="0"/>
              <a:t>, </a:t>
            </a:r>
            <a:r>
              <a:rPr lang="ko-KR" altLang="en-US" sz="1600" dirty="0"/>
              <a:t>지역</a:t>
            </a:r>
            <a:r>
              <a:rPr lang="en-US" altLang="ko-KR" sz="1600" dirty="0"/>
              <a:t>, </a:t>
            </a:r>
            <a:r>
              <a:rPr lang="ko-KR" altLang="en-US" sz="1600" dirty="0"/>
              <a:t>캐릭터</a:t>
            </a:r>
            <a:r>
              <a:rPr lang="en-US" altLang="ko-KR" sz="1600" dirty="0"/>
              <a:t> </a:t>
            </a:r>
            <a:r>
              <a:rPr lang="ko-KR" altLang="en-US" sz="1600" dirty="0"/>
              <a:t>획득</a:t>
            </a:r>
            <a:r>
              <a:rPr lang="en-US" altLang="ko-KR" sz="1600" dirty="0"/>
              <a:t>) ] </a:t>
            </a:r>
            <a:r>
              <a:rPr lang="ko-KR" altLang="en-US" sz="1600" dirty="0"/>
              <a:t>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90C01E0-2B17-4528-384C-6322FD222252}"/>
              </a:ext>
            </a:extLst>
          </p:cNvPr>
          <p:cNvSpPr/>
          <p:nvPr/>
        </p:nvSpPr>
        <p:spPr>
          <a:xfrm>
            <a:off x="3200401" y="1797329"/>
            <a:ext cx="2812774" cy="4621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BD5F7F-E2BE-31EE-DB43-8FF5DCBDD91F}"/>
              </a:ext>
            </a:extLst>
          </p:cNvPr>
          <p:cNvSpPr/>
          <p:nvPr/>
        </p:nvSpPr>
        <p:spPr>
          <a:xfrm>
            <a:off x="254275" y="1797328"/>
            <a:ext cx="2812774" cy="4621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8B13AF-C837-0A38-98D4-2C2AB68392C7}"/>
              </a:ext>
            </a:extLst>
          </p:cNvPr>
          <p:cNvSpPr/>
          <p:nvPr/>
        </p:nvSpPr>
        <p:spPr>
          <a:xfrm>
            <a:off x="9124951" y="1797328"/>
            <a:ext cx="2812774" cy="4621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D281E6C-BE18-8D6D-19F4-5CD11295B9BC}"/>
              </a:ext>
            </a:extLst>
          </p:cNvPr>
          <p:cNvSpPr/>
          <p:nvPr/>
        </p:nvSpPr>
        <p:spPr>
          <a:xfrm>
            <a:off x="6178825" y="1797327"/>
            <a:ext cx="2812774" cy="46216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1F42A-BF35-7A50-8AD4-DD6F6565938D}"/>
              </a:ext>
            </a:extLst>
          </p:cNvPr>
          <p:cNvSpPr txBox="1"/>
          <p:nvPr/>
        </p:nvSpPr>
        <p:spPr>
          <a:xfrm>
            <a:off x="650600" y="5739057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몬스터 사냥 업적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EF36C-9726-E8AC-4138-A108E7F87877}"/>
              </a:ext>
            </a:extLst>
          </p:cNvPr>
          <p:cNvSpPr txBox="1"/>
          <p:nvPr/>
        </p:nvSpPr>
        <p:spPr>
          <a:xfrm>
            <a:off x="3612875" y="5739057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아이템 제작 업적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4607C-CB5E-C9A7-84F2-6D0F9349A71C}"/>
              </a:ext>
            </a:extLst>
          </p:cNvPr>
          <p:cNvSpPr txBox="1"/>
          <p:nvPr/>
        </p:nvSpPr>
        <p:spPr>
          <a:xfrm>
            <a:off x="6591299" y="5739057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지역 해금 업적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BD8C7-12BF-A728-8A08-04B786C75351}"/>
              </a:ext>
            </a:extLst>
          </p:cNvPr>
          <p:cNvSpPr txBox="1"/>
          <p:nvPr/>
        </p:nvSpPr>
        <p:spPr>
          <a:xfrm>
            <a:off x="9537425" y="5724942"/>
            <a:ext cx="198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캐릭터 획득 업적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질문 있습니다 무기 뽑기vs 캐릭터 뽑기">
            <a:extLst>
              <a:ext uri="{FF2B5EF4-FFF2-40B4-BE49-F238E27FC236}">
                <a16:creationId xmlns:a16="http://schemas.microsoft.com/office/drawing/2014/main" id="{06B55DAF-57A5-A4D5-B6EE-9A77C659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578" y="2816915"/>
            <a:ext cx="2577519" cy="240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6666DE2-E9BC-1EA8-D1CB-7842B71C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422" y="3295651"/>
            <a:ext cx="2583580" cy="1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뱀파이어 서바이벌] 게임 무기 아이템 조합 방법과 각성 무기별 효과 220218 업데이트">
            <a:extLst>
              <a:ext uri="{FF2B5EF4-FFF2-40B4-BE49-F238E27FC236}">
                <a16:creationId xmlns:a16="http://schemas.microsoft.com/office/drawing/2014/main" id="{B8B83F7C-384C-9B54-839F-E4081C7A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13" y="3509325"/>
            <a:ext cx="2419349" cy="11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지금까지 나온 11.1.0 업적 및 보상. : 최신 WoW 정보 게시판">
            <a:extLst>
              <a:ext uri="{FF2B5EF4-FFF2-40B4-BE49-F238E27FC236}">
                <a16:creationId xmlns:a16="http://schemas.microsoft.com/office/drawing/2014/main" id="{AFDE3E53-FA9E-44B7-185B-5D6AD93B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04" y="2862868"/>
            <a:ext cx="2640515" cy="249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00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C9311-15C3-2C66-E3CF-653D721B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62AD1B9-F5DA-7820-9036-D4D138BCB909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3EB8F-9206-0AB2-E771-8C92226A0252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2</a:t>
            </a:r>
            <a:r>
              <a:rPr lang="ko-KR" altLang="en-US" sz="2400" u="sng" dirty="0">
                <a:solidFill>
                  <a:schemeClr val="bg1"/>
                </a:solidFill>
              </a:rPr>
              <a:t> 업적 시스템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30754-2D9C-16D0-F0E4-6C34A9A6D438}"/>
              </a:ext>
            </a:extLst>
          </p:cNvPr>
          <p:cNvSpPr txBox="1"/>
          <p:nvPr/>
        </p:nvSpPr>
        <p:spPr>
          <a:xfrm>
            <a:off x="453058" y="1282260"/>
            <a:ext cx="1128588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각각의 업적들은</a:t>
            </a:r>
            <a:r>
              <a:rPr lang="en-US" altLang="ko-KR" sz="1600" dirty="0"/>
              <a:t> Lv.1</a:t>
            </a:r>
            <a:r>
              <a:rPr lang="ko-KR" altLang="en-US" sz="1600" dirty="0"/>
              <a:t>을 시작으로 최대 </a:t>
            </a:r>
            <a:r>
              <a:rPr lang="en-US" altLang="ko-KR" sz="1600" dirty="0"/>
              <a:t>20</a:t>
            </a:r>
            <a:r>
              <a:rPr lang="ko-KR" altLang="en-US" sz="1600" dirty="0"/>
              <a:t>레벨까지 달성이 가능하며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매번 업적의 달성도 진행률에 따라서 </a:t>
            </a:r>
            <a:r>
              <a:rPr lang="en-US" altLang="ko-KR" sz="1600" dirty="0">
                <a:solidFill>
                  <a:srgbClr val="FF0000"/>
                </a:solidFill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</a:rPr>
              <a:t>의 추가 보상</a:t>
            </a:r>
            <a:r>
              <a:rPr lang="ko-KR" altLang="en-US" sz="1600" dirty="0"/>
              <a:t>이 지급됩니다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10D97C0-418A-D2A9-4265-F39052FE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55" y="2474122"/>
            <a:ext cx="10327290" cy="34496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DCFC21-32D2-E011-77B8-F49DE196E5AA}"/>
              </a:ext>
            </a:extLst>
          </p:cNvPr>
          <p:cNvSpPr/>
          <p:nvPr/>
        </p:nvSpPr>
        <p:spPr>
          <a:xfrm>
            <a:off x="6003235" y="2792895"/>
            <a:ext cx="5256410" cy="3130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62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14F5-6F26-E303-4F1A-B45E819A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잎 - 무료 자연개 아이콘">
            <a:extLst>
              <a:ext uri="{FF2B5EF4-FFF2-40B4-BE49-F238E27FC236}">
                <a16:creationId xmlns:a16="http://schemas.microsoft.com/office/drawing/2014/main" id="{C9C28643-2893-7522-DA05-F51BCF07D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899073" y="3596719"/>
            <a:ext cx="2901403" cy="29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1E5FD-6B25-4606-4FF9-201E19355A8A}"/>
              </a:ext>
            </a:extLst>
          </p:cNvPr>
          <p:cNvSpPr txBox="1"/>
          <p:nvPr/>
        </p:nvSpPr>
        <p:spPr>
          <a:xfrm>
            <a:off x="3079474" y="1178920"/>
            <a:ext cx="6033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Font typeface="+mj-lt"/>
              <a:buAutoNum type="arabicPeriod" startAt="3"/>
            </a:pPr>
            <a:r>
              <a:rPr lang="ko-KR" altLang="en-US" sz="4000" dirty="0">
                <a:solidFill>
                  <a:schemeClr val="bg1"/>
                </a:solidFill>
              </a:rPr>
              <a:t>종류별 업적 시스템</a:t>
            </a:r>
          </a:p>
        </p:txBody>
      </p:sp>
    </p:spTree>
    <p:extLst>
      <p:ext uri="{BB962C8B-B14F-4D97-AF65-F5344CB8AC3E}">
        <p14:creationId xmlns:p14="http://schemas.microsoft.com/office/powerpoint/2010/main" val="147646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CAFBF-EA8C-9CBA-A2FB-0A87A54F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0A73E30-CE1A-E358-6B0D-8FA7B1DA7B41}"/>
              </a:ext>
            </a:extLst>
          </p:cNvPr>
          <p:cNvSpPr/>
          <p:nvPr/>
        </p:nvSpPr>
        <p:spPr>
          <a:xfrm>
            <a:off x="177246" y="934277"/>
            <a:ext cx="11849101" cy="5585793"/>
          </a:xfrm>
          <a:prstGeom prst="roundRect">
            <a:avLst>
              <a:gd name="adj" fmla="val 510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FB5045-C7DE-BCD8-D4C9-7033CB0D168A}"/>
              </a:ext>
            </a:extLst>
          </p:cNvPr>
          <p:cNvSpPr txBox="1"/>
          <p:nvPr/>
        </p:nvSpPr>
        <p:spPr>
          <a:xfrm>
            <a:off x="177246" y="153264"/>
            <a:ext cx="5219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u="sng" dirty="0">
                <a:solidFill>
                  <a:schemeClr val="bg1"/>
                </a:solidFill>
              </a:rPr>
              <a:t>3</a:t>
            </a:r>
            <a:r>
              <a:rPr lang="ko-KR" altLang="en-US" sz="2400" u="sng" dirty="0">
                <a:solidFill>
                  <a:schemeClr val="bg1"/>
                </a:solidFill>
              </a:rPr>
              <a:t> 종류별 업적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B9B68-F979-8811-E976-40C4F6DCEC0C}"/>
              </a:ext>
            </a:extLst>
          </p:cNvPr>
          <p:cNvSpPr txBox="1"/>
          <p:nvPr/>
        </p:nvSpPr>
        <p:spPr>
          <a:xfrm>
            <a:off x="453058" y="1282260"/>
            <a:ext cx="11285884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몬스터 사냥 업적은 몬스터를 사냥하는 업적으로서 종류별 다양한 몬스터를 일정량 씩 처치할 경우 달성이 가능하며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업적 레벨에 따른 </a:t>
            </a:r>
            <a:r>
              <a:rPr lang="ko-KR" altLang="en-US" sz="1600" dirty="0">
                <a:solidFill>
                  <a:srgbClr val="FF0000"/>
                </a:solidFill>
              </a:rPr>
              <a:t>보상 증가율은 </a:t>
            </a:r>
            <a:r>
              <a:rPr lang="en-US" altLang="ko-KR" sz="1600" dirty="0">
                <a:solidFill>
                  <a:srgbClr val="FF0000"/>
                </a:solidFill>
              </a:rPr>
              <a:t>10%</a:t>
            </a:r>
            <a:r>
              <a:rPr lang="ko-KR" altLang="en-US" sz="1600" dirty="0">
                <a:solidFill>
                  <a:srgbClr val="FF0000"/>
                </a:solidFill>
              </a:rPr>
              <a:t>씩 일정하게 증가</a:t>
            </a:r>
            <a:r>
              <a:rPr lang="ko-KR" altLang="en-US" sz="1600" dirty="0"/>
              <a:t>합니다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05506D-7A1F-C3C0-DA0F-E4EE134E0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52" y="3050237"/>
            <a:ext cx="7507090" cy="2485212"/>
          </a:xfrm>
          <a:prstGeom prst="rect">
            <a:avLst/>
          </a:prstGeom>
        </p:spPr>
      </p:pic>
      <p:pic>
        <p:nvPicPr>
          <p:cNvPr id="3074" name="Picture 2" descr="Monster Hunter World: Iceborne 공식 Web 매뉴얼 | 퀘스트를 통해 사냥하기">
            <a:extLst>
              <a:ext uri="{FF2B5EF4-FFF2-40B4-BE49-F238E27FC236}">
                <a16:creationId xmlns:a16="http://schemas.microsoft.com/office/drawing/2014/main" id="{B087CC15-9111-7B9E-9DB7-5A77C9A3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7" y="3212791"/>
            <a:ext cx="3837025" cy="21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4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319</Words>
  <Application>Microsoft Office PowerPoint</Application>
  <PresentationFormat>와이드스크린</PresentationFormat>
  <Paragraphs>44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바로인턴 게임 기획 과제 업적 콘텐츠 기획서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빈 최</dc:creator>
  <cp:lastModifiedBy>빈 최</cp:lastModifiedBy>
  <cp:revision>1</cp:revision>
  <dcterms:created xsi:type="dcterms:W3CDTF">2025-05-14T16:48:59Z</dcterms:created>
  <dcterms:modified xsi:type="dcterms:W3CDTF">2025-05-14T19:50:07Z</dcterms:modified>
</cp:coreProperties>
</file>